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85CA9-DC55-4E9A-8644-FA1FFC441052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6A890-D14A-491C-B6D2-D992BC228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ECEB4-D6AA-4E91-9EF6-C0732426655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FE07D-F407-4D8A-A321-0B5CB67E6B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7930E-05C2-44CE-9F14-8C7B6E724F4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FB570-E2B7-4871-AE94-E178F36E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AE7E1-0D69-4258-8F4A-B6E6D563739A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21D70-0C3E-4728-B912-07C36DDAA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6B5F3-4AA8-4E00-971D-ED5E09CB4CA5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95CCB-FFCF-4F0C-B9D0-B0BB6CEFE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1829C-315A-407E-BDE7-CD3ADDA6C4C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1381F-4677-4944-85BF-6416AEB40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E3B7B-BB2F-4B30-9140-F2F072A94E19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78F50-C74C-4614-BE99-7F2986A942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99A1F-D560-48D5-AAFD-74DEFA3D6298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C3215-36AE-40F3-B9B7-0BE8D195A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6D90C-277A-4912-AE11-747FD18CD19D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F9FD1-951F-481D-B1C7-7693D055B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6A09D-B2B6-4DBF-963D-6AC31DEC6F66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04AC9-0BDC-4B43-885B-293309D49F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725BD-4A08-4D46-97DE-C0043D31961E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417E8-C7F6-4CA7-A02C-85DB34F59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8F3A50D-BDD0-43D8-9470-EB85216C8020}" type="datetimeFigureOut">
              <a:rPr lang="en-US"/>
              <a:pPr>
                <a:defRPr/>
              </a:pPr>
              <a:t>6/5/2020</a:t>
            </a:fld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B5BE8F-9AC6-4054-9533-B25C2E22E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5800" y="500063"/>
            <a:ext cx="8101013" cy="5357812"/>
          </a:xfrm>
        </p:spPr>
        <p:txBody>
          <a:bodyPr/>
          <a:lstStyle/>
          <a:p>
            <a:pPr eaLnBrk="1" hangingPunct="1"/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400" b="1" smtClean="0"/>
              <a:t/>
            </a:r>
            <a:br>
              <a:rPr lang="uk-UA" sz="2400" b="1" smtClean="0"/>
            </a:br>
            <a:r>
              <a:rPr lang="uk-UA" sz="2600" b="1" smtClean="0">
                <a:latin typeface="Times New Roman" pitchFamily="18" charset="0"/>
              </a:rPr>
              <a:t>Міністерство освіти і науки України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Херсонський державний університет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Факультет економіки і менеджменту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”</a:t>
            </a:r>
            <a:r>
              <a:rPr lang="uk-UA" sz="2600" b="1" u="sng" smtClean="0">
                <a:latin typeface="Times New Roman" pitchFamily="18" charset="0"/>
              </a:rPr>
              <a:t>СТАНДАРТИЗАЦІЯ І СЕРТИФІКАЦІЯ</a:t>
            </a:r>
            <a:r>
              <a:rPr lang="uk-UA" sz="2600" b="1" smtClean="0">
                <a:latin typeface="Times New Roman" pitchFamily="18" charset="0"/>
              </a:rPr>
              <a:t>”</a:t>
            </a:r>
            <a:r>
              <a:rPr lang="ru-RU" sz="2600" b="1" smtClean="0">
                <a:latin typeface="Times New Roman" pitchFamily="18" charset="0"/>
              </a:rPr>
              <a:t/>
            </a:r>
            <a:br>
              <a:rPr lang="ru-RU" sz="2600" b="1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 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Галузь знань </a:t>
            </a:r>
            <a:r>
              <a:rPr lang="uk-UA" sz="2600" u="sng" smtClean="0">
                <a:latin typeface="Times New Roman" pitchFamily="18" charset="0"/>
              </a:rPr>
              <a:t>07 Управління та адміністрування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Спеціальність 073 «Менеджмент»</a:t>
            </a: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smtClean="0">
                <a:latin typeface="Times New Roman" pitchFamily="18" charset="0"/>
              </a:rPr>
              <a:t>Перший (бакалаврський) рівень вищої освіти</a:t>
            </a:r>
            <a:r>
              <a:rPr lang="ru-RU" sz="2600" smtClean="0">
                <a:latin typeface="Times New Roman" pitchFamily="18" charset="0"/>
              </a:rPr>
              <a:t> </a:t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ru-RU" sz="2600" smtClean="0">
                <a:latin typeface="Times New Roman" pitchFamily="18" charset="0"/>
              </a:rPr>
              <a:t/>
            </a:r>
            <a:br>
              <a:rPr lang="ru-RU" sz="2600" smtClean="0">
                <a:latin typeface="Times New Roman" pitchFamily="18" charset="0"/>
              </a:rPr>
            </a:br>
            <a:r>
              <a:rPr lang="uk-UA" sz="2600" b="1" smtClean="0">
                <a:latin typeface="Times New Roman" pitchFamily="18" charset="0"/>
              </a:rPr>
              <a:t>Херсон</a:t>
            </a:r>
            <a:endParaRPr lang="en-US" sz="2600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Предметом </a:t>
            </a:r>
            <a:r>
              <a:rPr lang="ru-RU" sz="2800" smtClean="0">
                <a:latin typeface="Times New Roman" pitchFamily="18" charset="0"/>
              </a:rPr>
              <a:t>вивчення навчальної дисципліни </a:t>
            </a:r>
            <a:r>
              <a:rPr lang="uk-UA" sz="2800" smtClean="0">
                <a:latin typeface="Times New Roman" pitchFamily="18" charset="0"/>
              </a:rPr>
              <a:t>є засоби вимірювання, єдність вимірювань, кваліметрія, категорії і види нормативних документів, основні правила стандартизації і сертифікації в системі вітчизняного законодавства</a:t>
            </a:r>
            <a:r>
              <a:rPr lang="ru-RU" sz="2800" smtClean="0">
                <a:latin typeface="Times New Roman" pitchFamily="18" charset="0"/>
              </a:rPr>
              <a:t> </a:t>
            </a:r>
            <a:r>
              <a:rPr lang="uk-UA" sz="2800" smtClean="0">
                <a:latin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Мета дисципліни </a:t>
            </a:r>
            <a:r>
              <a:rPr lang="ru-RU" sz="2800" smtClean="0">
                <a:latin typeface="Times New Roman" pitchFamily="18" charset="0"/>
              </a:rPr>
              <a:t>– </a:t>
            </a:r>
            <a:r>
              <a:rPr lang="uk-UA" sz="2800" smtClean="0">
                <a:latin typeface="Times New Roman" pitchFamily="18" charset="0"/>
              </a:rPr>
              <a:t>формування у студентів цілісної системи знань із стандартизації та сертифікації в процесі господарської діяльності суб’єктів підприємництва; набуття навичок з використання досягнень сучасної стандартизації та сертифікації в управлінні якістю продукції та послуг</a:t>
            </a:r>
            <a:r>
              <a:rPr lang="ru-RU" sz="2800" smtClean="0">
                <a:latin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b="1" smtClean="0">
                <a:latin typeface="Times New Roman" pitchFamily="18" charset="0"/>
              </a:rPr>
              <a:t>Завдання дисципліни </a:t>
            </a:r>
            <a:r>
              <a:rPr lang="ru-RU" sz="2800" smtClean="0">
                <a:latin typeface="Times New Roman" pitchFamily="18" charset="0"/>
              </a:rPr>
              <a:t>- </a:t>
            </a:r>
            <a:r>
              <a:rPr lang="uk-UA" sz="2800" smtClean="0">
                <a:latin typeface="Times New Roman" pitchFamily="18" charset="0"/>
              </a:rPr>
              <a:t>вивчення фундаментальних положень стандартизації та сертифікації й ознайомлення з вимогами чинних систем державних і міжнародних стандартів, основних нормативно-технічних документів суб’єктів підприємництва, створення методичних основ для подальшого розвитку й поглиблення знань у рамках спеціальних дисциплін</a:t>
            </a:r>
            <a:r>
              <a:rPr lang="ru-RU" sz="2800" smtClean="0">
                <a:latin typeface="Times New Roman" pitchFamily="18" charset="0"/>
              </a:rPr>
              <a:t>.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700" dirty="0" smtClean="0">
                <a:latin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1700" b="1" dirty="0" err="1" smtClean="0">
                <a:latin typeface="Times New Roman" pitchFamily="18" charset="0"/>
              </a:rPr>
              <a:t>компетентностей</a:t>
            </a:r>
            <a:r>
              <a:rPr lang="uk-UA" sz="1700" dirty="0" smtClean="0">
                <a:latin typeface="Times New Roman" pitchFamily="18" charset="0"/>
              </a:rPr>
              <a:t>: </a:t>
            </a:r>
          </a:p>
          <a:p>
            <a:r>
              <a:rPr lang="uk-UA" sz="1700" dirty="0" smtClean="0">
                <a:latin typeface="Times New Roman" pitchFamily="18" charset="0"/>
              </a:rPr>
              <a:t>здатність до абстрактного мислення, аналізу, синтезу</a:t>
            </a:r>
          </a:p>
          <a:p>
            <a:r>
              <a:rPr lang="uk-UA" sz="1700" dirty="0" smtClean="0">
                <a:latin typeface="Times New Roman" pitchFamily="18" charset="0"/>
              </a:rPr>
              <a:t>здатність застосовувати знання у практичних ситуаціях</a:t>
            </a:r>
          </a:p>
          <a:p>
            <a:r>
              <a:rPr lang="uk-UA" sz="1700" dirty="0" smtClean="0">
                <a:latin typeface="Times New Roman" pitchFamily="18" charset="0"/>
              </a:rPr>
              <a:t>здатність генерувати нові ідеї (креативність</a:t>
            </a:r>
            <a:r>
              <a:rPr lang="uk-UA" sz="1700" dirty="0" smtClean="0">
                <a:latin typeface="Times New Roman" pitchFamily="18" charset="0"/>
              </a:rPr>
              <a:t>)</a:t>
            </a:r>
            <a:endParaRPr lang="uk-UA" sz="1700" dirty="0" smtClean="0">
              <a:latin typeface="Times New Roman" pitchFamily="18" charset="0"/>
            </a:endParaRPr>
          </a:p>
          <a:p>
            <a:r>
              <a:rPr lang="uk-UA" sz="1700" dirty="0" smtClean="0">
                <a:latin typeface="Times New Roman" pitchFamily="18" charset="0"/>
              </a:rPr>
              <a:t>здатність аналізувати результати діяльності організації, зіставляти їх з факторами впливу зовнішнього та внутрішнього </a:t>
            </a:r>
            <a:r>
              <a:rPr lang="uk-UA" sz="1700" dirty="0" smtClean="0">
                <a:latin typeface="Times New Roman" pitchFamily="18" charset="0"/>
              </a:rPr>
              <a:t>середовища</a:t>
            </a:r>
            <a:endParaRPr lang="uk-UA" sz="1700" dirty="0" smtClean="0">
              <a:latin typeface="Times New Roman" pitchFamily="18" charset="0"/>
            </a:endParaRPr>
          </a:p>
          <a:p>
            <a:r>
              <a:rPr lang="uk-UA" sz="1700" dirty="0" smtClean="0">
                <a:latin typeface="Times New Roman" pitchFamily="18" charset="0"/>
              </a:rPr>
              <a:t>здатність управляти організацією та її підрозділами через реалізацію функцій менеджменту</a:t>
            </a:r>
          </a:p>
          <a:p>
            <a:r>
              <a:rPr lang="uk-UA" sz="1700" dirty="0" smtClean="0">
                <a:latin typeface="Times New Roman" pitchFamily="18" charset="0"/>
              </a:rPr>
              <a:t>здатність обирати та використовувати сучасний інструментарій менеджменту</a:t>
            </a:r>
          </a:p>
          <a:p>
            <a:pPr>
              <a:buFontTx/>
              <a:buNone/>
            </a:pPr>
            <a:endParaRPr lang="uk-UA" sz="1700" b="1" i="1" dirty="0" smtClean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uk-UA" sz="1700" b="1" i="1" dirty="0" smtClean="0">
                <a:latin typeface="Times New Roman" pitchFamily="18" charset="0"/>
              </a:rPr>
              <a:t>Програмні </a:t>
            </a:r>
            <a:r>
              <a:rPr lang="uk-UA" sz="1700" b="1" i="1" dirty="0" smtClean="0">
                <a:latin typeface="Times New Roman" pitchFamily="18" charset="0"/>
              </a:rPr>
              <a:t>результати навчання:</a:t>
            </a:r>
            <a:r>
              <a:rPr lang="uk-UA" sz="1700" dirty="0" smtClean="0">
                <a:latin typeface="Times New Roman" pitchFamily="18" charset="0"/>
              </a:rPr>
              <a:t> </a:t>
            </a:r>
            <a:endParaRPr lang="ru-RU" sz="1700" dirty="0" smtClean="0">
              <a:latin typeface="Times New Roman" pitchFamily="18" charset="0"/>
            </a:endParaRPr>
          </a:p>
          <a:p>
            <a:r>
              <a:rPr lang="uk-UA" sz="1700" dirty="0" smtClean="0">
                <a:latin typeface="Times New Roman" pitchFamily="18" charset="0"/>
              </a:rPr>
              <a:t>демонструвати знання теорій, методів і функцій </a:t>
            </a:r>
            <a:r>
              <a:rPr lang="uk-UA" sz="1700" dirty="0" smtClean="0">
                <a:latin typeface="Times New Roman" pitchFamily="18" charset="0"/>
              </a:rPr>
              <a:t>менеджменту, сучасних концеп</a:t>
            </a:r>
            <a:r>
              <a:rPr lang="uk-UA" sz="1700" dirty="0" smtClean="0">
                <a:latin typeface="Times New Roman" pitchFamily="18" charset="0"/>
              </a:rPr>
              <a:t>цій лідерства</a:t>
            </a:r>
            <a:endParaRPr lang="uk-UA" sz="1700" dirty="0" smtClean="0">
              <a:latin typeface="Times New Roman" pitchFamily="18" charset="0"/>
            </a:endParaRPr>
          </a:p>
          <a:p>
            <a:r>
              <a:rPr lang="uk-UA" sz="1700" dirty="0" smtClean="0">
                <a:latin typeface="Times New Roman" pitchFamily="18" charset="0"/>
              </a:rPr>
              <a:t>демонструвати навички виявлення проблем та обґрунтування управлінських рішень</a:t>
            </a:r>
          </a:p>
          <a:p>
            <a:r>
              <a:rPr lang="uk-UA" sz="1700" dirty="0" smtClean="0">
                <a:latin typeface="Times New Roman" pitchFamily="18" charset="0"/>
              </a:rPr>
              <a:t>застосовувати методи менеджменту для забезпечення ефективності діяльності </a:t>
            </a:r>
            <a:r>
              <a:rPr lang="uk-UA" sz="1700" dirty="0" smtClean="0">
                <a:latin typeface="Times New Roman" pitchFamily="18" charset="0"/>
              </a:rPr>
              <a:t>організації</a:t>
            </a:r>
            <a:endParaRPr lang="uk-UA" sz="1700" dirty="0" smtClean="0">
              <a:latin typeface="Times New Roman" pitchFamily="18" charset="0"/>
            </a:endParaRPr>
          </a:p>
          <a:p>
            <a:r>
              <a:rPr lang="uk-UA" sz="1700" dirty="0" smtClean="0">
                <a:latin typeface="Times New Roman" pitchFamily="18" charset="0"/>
              </a:rPr>
              <a:t>демонструвати навички аналізу ситуації та здійснення комунікації у різних сферах діяльності організації</a:t>
            </a:r>
          </a:p>
          <a:p>
            <a:r>
              <a:rPr lang="uk-UA" sz="1700" dirty="0" smtClean="0">
                <a:latin typeface="Times New Roman" pitchFamily="18" charset="0"/>
              </a:rPr>
              <a:t>Оцінювати </a:t>
            </a:r>
            <a:r>
              <a:rPr lang="uk-UA" sz="1700" dirty="0">
                <a:latin typeface="Times New Roman" pitchFamily="18" charset="0"/>
              </a:rPr>
              <a:t>правові, соціальні та економічні наслідки функціонування організації. </a:t>
            </a:r>
            <a:endParaRPr lang="ru-RU" sz="17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0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pitchFamily="18" charset="0"/>
              </a:rPr>
              <a:t>Перел</a:t>
            </a:r>
            <a:r>
              <a:rPr lang="uk-UA" sz="4000" smtClean="0">
                <a:latin typeface="Times New Roman" pitchFamily="18" charset="0"/>
              </a:rPr>
              <a:t>і</a:t>
            </a:r>
            <a:r>
              <a:rPr lang="ru-RU" sz="4000" smtClean="0">
                <a:latin typeface="Times New Roman" pitchFamily="18" charset="0"/>
              </a:rPr>
              <a:t>к тем</a:t>
            </a:r>
            <a:endParaRPr lang="en-US" sz="4000" smtClean="0">
              <a:latin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4294967295"/>
          </p:nvPr>
        </p:nvSpPr>
        <p:spPr>
          <a:xfrm>
            <a:off x="107950" y="692150"/>
            <a:ext cx="8928100" cy="6165850"/>
          </a:xfrm>
        </p:spPr>
        <p:txBody>
          <a:bodyPr/>
          <a:lstStyle/>
          <a:p>
            <a:r>
              <a:rPr lang="uk-UA" sz="2800" smtClean="0">
                <a:latin typeface="Times New Roman" pitchFamily="18" charset="0"/>
              </a:rPr>
              <a:t>Тема 1. Сутність та значення стандартизації</a:t>
            </a:r>
          </a:p>
          <a:p>
            <a:r>
              <a:rPr lang="uk-UA" sz="2800" smtClean="0">
                <a:latin typeface="Times New Roman" pitchFamily="18" charset="0"/>
              </a:rPr>
              <a:t>Тема 2. Методологія та організація стандартизації</a:t>
            </a:r>
          </a:p>
          <a:p>
            <a:r>
              <a:rPr lang="uk-UA" sz="2800" smtClean="0">
                <a:latin typeface="Times New Roman" pitchFamily="18" charset="0"/>
              </a:rPr>
              <a:t>Тема 3. Міжнародна, національна, міжгалузева та галузева стандартизації </a:t>
            </a:r>
          </a:p>
          <a:p>
            <a:r>
              <a:rPr lang="uk-UA" sz="2800" smtClean="0">
                <a:latin typeface="Times New Roman" pitchFamily="18" charset="0"/>
              </a:rPr>
              <a:t>Тема 4. Якість товарів та послуг - основа систем сертифікації</a:t>
            </a:r>
          </a:p>
          <a:p>
            <a:r>
              <a:rPr lang="uk-UA" sz="2800" smtClean="0">
                <a:latin typeface="Times New Roman" pitchFamily="18" charset="0"/>
              </a:rPr>
              <a:t>Тема 5. Система сертифікації в Україні. </a:t>
            </a:r>
          </a:p>
          <a:p>
            <a:r>
              <a:rPr lang="uk-UA" sz="2800" smtClean="0">
                <a:latin typeface="Times New Roman" pitchFamily="18" charset="0"/>
              </a:rPr>
              <a:t>Тема 6. Процедура сертифікації продукції, робіт, послуг</a:t>
            </a:r>
          </a:p>
          <a:p>
            <a:r>
              <a:rPr lang="uk-UA" sz="2800" smtClean="0">
                <a:latin typeface="Times New Roman" pitchFamily="18" charset="0"/>
              </a:rPr>
              <a:t>Тема 7. Перспективи діяльності зі стандартизації та сертифікації в Україні</a:t>
            </a:r>
            <a:endParaRPr lang="en-US" sz="28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uk-UA" sz="2400" b="1" smtClean="0">
                <a:latin typeface="Times New Roman" pitchFamily="18" charset="0"/>
              </a:rPr>
              <a:t>РЕКОМЕНДОВАНА ЛІТЕРАТУРА</a:t>
            </a:r>
            <a:endParaRPr lang="en-US" sz="2400" smtClean="0">
              <a:latin typeface="Times New Roman" pitchFamily="18" charset="0"/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4294967295"/>
          </p:nvPr>
        </p:nvSpPr>
        <p:spPr>
          <a:xfrm>
            <a:off x="0" y="928688"/>
            <a:ext cx="9144000" cy="5929312"/>
          </a:xfrm>
        </p:spPr>
        <p:txBody>
          <a:bodyPr/>
          <a:lstStyle/>
          <a:p>
            <a:r>
              <a:rPr lang="uk-UA" sz="2400" smtClean="0">
                <a:latin typeface="Times New Roman" pitchFamily="18" charset="0"/>
              </a:rPr>
              <a:t>Основи стандартизації та сертифікації. Підручник / О.М.Величко, В.Ю.Кучерук, Т.Б.Гордієнко, В.М.Севастьянов. Київ, 2012. 362 с. </a:t>
            </a:r>
          </a:p>
          <a:p>
            <a:r>
              <a:rPr lang="uk-UA" sz="2400" smtClean="0">
                <a:latin typeface="Times New Roman" pitchFamily="18" charset="0"/>
              </a:rPr>
              <a:t>Основи взаємозамінності, стандартизації, сертифікації, акредитації та технічні вимірювання. Підручник / М.С. Когут, Н.М. Лебідь, О.В.Білоус, І.Є. Кравець. Львів: Світ, 2010. 528 с. </a:t>
            </a:r>
          </a:p>
          <a:p>
            <a:r>
              <a:rPr lang="uk-UA" sz="2400" smtClean="0">
                <a:latin typeface="Times New Roman" pitchFamily="18" charset="0"/>
              </a:rPr>
              <a:t>Метрологія, стандартизація, управління якістю і сертифікація / Р.В.Бичківський, П.Г.Столярчук, П.Р.Гамула. Львів: Видавництво Національного університету - Львівська політехніка, 2002. 560 с. </a:t>
            </a:r>
          </a:p>
          <a:p>
            <a:r>
              <a:rPr lang="uk-UA" sz="2400" smtClean="0">
                <a:latin typeface="Times New Roman" pitchFamily="18" charset="0"/>
              </a:rPr>
              <a:t>Шаповал М.І. Основи стандартизації, управління якістю і сертифікації. Підручник.- 3-є вид., перероб. і доп. К.: Вид-во Європ. ун-ту, 2002. 174 с. </a:t>
            </a:r>
          </a:p>
          <a:p>
            <a:r>
              <a:rPr lang="uk-UA" sz="2400" smtClean="0">
                <a:latin typeface="Times New Roman" pitchFamily="18" charset="0"/>
              </a:rPr>
              <a:t>Цюцюра С.В., Цюцюра В.Д. Метрологія, основи вимірювань, стандартизація та сертифікація. К.: Знання, 2005. 242 с. </a:t>
            </a:r>
            <a:endParaRPr lang="en-US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442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Оформление по умолчанию</vt:lpstr>
      <vt:lpstr>  Міністерство освіти і науки України Херсонський державний університет Факультет економіки і менеджменту Кафедра менеджменту і адміністрування   ”СТАНДАРТИЗАЦІЯ І СЕРТИФІКАЦІЯ”   Галузь знань 07 Управління та адміністрування Спеціальність 073 «Менеджмент» Перший (бакалаврський) рівень вищої освіти     Херсон</vt:lpstr>
      <vt:lpstr>Презентация PowerPoint</vt:lpstr>
      <vt:lpstr>Презентация PowerPoint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Наталия Калюжная</cp:lastModifiedBy>
  <cp:revision>17</cp:revision>
  <dcterms:created xsi:type="dcterms:W3CDTF">2020-05-28T12:18:49Z</dcterms:created>
  <dcterms:modified xsi:type="dcterms:W3CDTF">2020-06-05T10:43:51Z</dcterms:modified>
</cp:coreProperties>
</file>